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4"/>
  </p:notesMasterIdLst>
  <p:sldIdLst>
    <p:sldId id="264" r:id="rId2"/>
    <p:sldId id="498" r:id="rId3"/>
  </p:sldIdLst>
  <p:sldSz cx="5143500" cy="9144000" type="screen16x9"/>
  <p:notesSz cx="6858000" cy="9144000"/>
  <p:embeddedFontLst>
    <p:embeddedFont>
      <p:font typeface="Montserrat" panose="00000500000000000000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DA1"/>
    <a:srgbClr val="50B34B"/>
    <a:srgbClr val="0092A9"/>
    <a:srgbClr val="D94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C42C03-AADA-4068-9E80-D6F7F67EDDBE}">
  <a:tblStyle styleId="{90C42C03-AADA-4068-9E80-D6F7F67EDDB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02" autoAdjust="0"/>
    <p:restoredTop sz="95718" autoAdjust="0"/>
  </p:normalViewPr>
  <p:slideViewPr>
    <p:cSldViewPr snapToGrid="0">
      <p:cViewPr varScale="1">
        <p:scale>
          <a:sx n="81" d="100"/>
          <a:sy n="81" d="100"/>
        </p:scale>
        <p:origin x="3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MX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020118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>
          <a:extLst>
            <a:ext uri="{FF2B5EF4-FFF2-40B4-BE49-F238E27FC236}">
              <a16:creationId xmlns:a16="http://schemas.microsoft.com/office/drawing/2014/main" id="{42998F2C-282E-7616-F645-A30D71BF1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949fb0a8f2_0_1:notes">
            <a:extLst>
              <a:ext uri="{FF2B5EF4-FFF2-40B4-BE49-F238E27FC236}">
                <a16:creationId xmlns:a16="http://schemas.microsoft.com/office/drawing/2014/main" id="{4B55D9EE-8751-6E23-EA0E-4688437A4D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g3949fb0a8f2_0_1:notes">
            <a:extLst>
              <a:ext uri="{FF2B5EF4-FFF2-40B4-BE49-F238E27FC236}">
                <a16:creationId xmlns:a16="http://schemas.microsoft.com/office/drawing/2014/main" id="{F0036D11-1CAD-91F0-8573-043A2176BA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1540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161403" y="270933"/>
            <a:ext cx="4651783" cy="17226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161403" y="2686399"/>
            <a:ext cx="4651783" cy="57730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57175" lvl="0" indent="-214313">
              <a:spcBef>
                <a:spcPts val="338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ts val="2400"/>
              <a:buChar char="▣"/>
              <a:defRPr/>
            </a:lvl1pPr>
            <a:lvl2pPr marL="514350" lvl="1" indent="-214313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771525" lvl="2" indent="-214313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028700" lvl="3" indent="-214313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1285875" lvl="4" indent="-214313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1543050" lvl="5" indent="-214313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1800225" lvl="6" indent="-214313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2057400" lvl="7" indent="-214313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2314575" lvl="8" indent="-214313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56531" cy="914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88"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4813186" y="8459437"/>
            <a:ext cx="308644" cy="5493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8800" y="1116667"/>
            <a:ext cx="4365900" cy="87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8800" y="2686400"/>
            <a:ext cx="4365900" cy="5100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▣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813186" y="8459437"/>
            <a:ext cx="308644" cy="549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675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788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"/>
          <p:cNvSpPr txBox="1">
            <a:spLocks noGrp="1"/>
          </p:cNvSpPr>
          <p:nvPr>
            <p:ph type="title"/>
          </p:nvPr>
        </p:nvSpPr>
        <p:spPr>
          <a:xfrm>
            <a:off x="161403" y="4849"/>
            <a:ext cx="3153297" cy="545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b" anchorCtr="0">
            <a:noAutofit/>
          </a:bodyPr>
          <a:lstStyle/>
          <a:p>
            <a:r>
              <a:rPr lang="es-MX" sz="1800" dirty="0">
                <a:solidFill>
                  <a:schemeClr val="accent1"/>
                </a:solidFill>
              </a:rPr>
              <a:t>¿Qué es?</a:t>
            </a:r>
            <a:endParaRPr sz="1125" dirty="0">
              <a:solidFill>
                <a:schemeClr val="accent1"/>
              </a:solidFill>
            </a:endParaRPr>
          </a:p>
        </p:txBody>
      </p:sp>
      <p:sp>
        <p:nvSpPr>
          <p:cNvPr id="149" name="Google Shape;149;p16"/>
          <p:cNvSpPr txBox="1">
            <a:spLocks noGrp="1"/>
          </p:cNvSpPr>
          <p:nvPr>
            <p:ph type="body" idx="1"/>
          </p:nvPr>
        </p:nvSpPr>
        <p:spPr>
          <a:xfrm>
            <a:off x="161403" y="583075"/>
            <a:ext cx="3196125" cy="1391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sz="800" b="1" dirty="0">
                <a:solidFill>
                  <a:schemeClr val="accent6"/>
                </a:solidFill>
              </a:rPr>
              <a:t>Herramienta para impulsar la construcción de Cruces Seguros </a:t>
            </a:r>
            <a:r>
              <a:rPr lang="es-MX" sz="800" dirty="0">
                <a:solidFill>
                  <a:schemeClr val="accent6"/>
                </a:solidFill>
              </a:rPr>
              <a:t>a través de la evaluación de los datos del contexto espacial y urbano, y de las características del puente </a:t>
            </a:r>
            <a:r>
              <a:rPr lang="es-MX" sz="800" dirty="0" err="1">
                <a:solidFill>
                  <a:schemeClr val="accent6"/>
                </a:solidFill>
              </a:rPr>
              <a:t>AntiPeatonal</a:t>
            </a:r>
            <a:r>
              <a:rPr lang="es-MX" sz="800" dirty="0">
                <a:solidFill>
                  <a:schemeClr val="accent6"/>
                </a:solidFill>
              </a:rPr>
              <a:t> que se busca sustituir, </a:t>
            </a:r>
            <a:r>
              <a:rPr lang="es-MX" sz="800" b="1" dirty="0">
                <a:solidFill>
                  <a:schemeClr val="accent6"/>
                </a:solidFill>
              </a:rPr>
              <a:t>generando información valiosa para la construcción de un diagnóstico que sustente una narrativa colectiva en el derribo de los Puentes </a:t>
            </a:r>
            <a:r>
              <a:rPr lang="es-MX" sz="800" b="1" dirty="0" err="1">
                <a:solidFill>
                  <a:schemeClr val="accent6"/>
                </a:solidFill>
              </a:rPr>
              <a:t>AntiPeatonales</a:t>
            </a:r>
            <a:r>
              <a:rPr lang="es-MX" sz="800" b="1" dirty="0">
                <a:solidFill>
                  <a:schemeClr val="accent6"/>
                </a:solidFill>
              </a:rPr>
              <a:t>.</a:t>
            </a:r>
            <a:endParaRPr sz="800" dirty="0"/>
          </a:p>
          <a:p>
            <a:pPr marL="0" indent="0">
              <a:lnSpc>
                <a:spcPct val="150000"/>
              </a:lnSpc>
              <a:buNone/>
            </a:pPr>
            <a:endParaRPr sz="1125" dirty="0">
              <a:solidFill>
                <a:schemeClr val="accent6"/>
              </a:solidFill>
            </a:endParaRPr>
          </a:p>
        </p:txBody>
      </p:sp>
      <p:sp>
        <p:nvSpPr>
          <p:cNvPr id="150" name="Google Shape;150;p16"/>
          <p:cNvSpPr txBox="1">
            <a:spLocks noGrp="1"/>
          </p:cNvSpPr>
          <p:nvPr>
            <p:ph type="sldNum" idx="12"/>
          </p:nvPr>
        </p:nvSpPr>
        <p:spPr>
          <a:xfrm>
            <a:off x="4813186" y="2676618"/>
            <a:ext cx="308644" cy="173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/>
          <a:p>
            <a:pPr>
              <a:buSzPts val="1200"/>
            </a:pPr>
            <a:fld id="{00000000-1234-1234-1234-123412341234}" type="slidenum">
              <a:rPr lang="es-MX"/>
              <a:pPr>
                <a:buSzPts val="1200"/>
              </a:pPr>
              <a:t>1</a:t>
            </a:fld>
            <a:endParaRPr/>
          </a:p>
        </p:txBody>
      </p:sp>
      <p:pic>
        <p:nvPicPr>
          <p:cNvPr id="152" name="Google Shape;152;p16"/>
          <p:cNvPicPr preferRelativeResize="0"/>
          <p:nvPr/>
        </p:nvPicPr>
        <p:blipFill rotWithShape="1">
          <a:blip r:embed="rId3">
            <a:alphaModFix/>
          </a:blip>
          <a:srcRect t="1205" r="1351"/>
          <a:stretch/>
        </p:blipFill>
        <p:spPr>
          <a:xfrm>
            <a:off x="3491488" y="0"/>
            <a:ext cx="1630342" cy="289321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" name="Google Shape;158;p17">
            <a:extLst>
              <a:ext uri="{FF2B5EF4-FFF2-40B4-BE49-F238E27FC236}">
                <a16:creationId xmlns:a16="http://schemas.microsoft.com/office/drawing/2014/main" id="{8371F9FA-A71B-E69D-088F-F5278F1F4E3C}"/>
              </a:ext>
            </a:extLst>
          </p:cNvPr>
          <p:cNvSpPr txBox="1">
            <a:spLocks/>
          </p:cNvSpPr>
          <p:nvPr/>
        </p:nvSpPr>
        <p:spPr>
          <a:xfrm>
            <a:off x="161403" y="2097623"/>
            <a:ext cx="3153263" cy="545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s-ES" sz="1800" dirty="0">
                <a:solidFill>
                  <a:schemeClr val="accent1"/>
                </a:solidFill>
              </a:rPr>
              <a:t>¿Para qué?</a:t>
            </a:r>
            <a:endParaRPr lang="es-ES" sz="1125" dirty="0">
              <a:solidFill>
                <a:schemeClr val="accent1"/>
              </a:solidFill>
            </a:endParaRPr>
          </a:p>
        </p:txBody>
      </p:sp>
      <p:sp>
        <p:nvSpPr>
          <p:cNvPr id="3" name="Google Shape;159;p17">
            <a:extLst>
              <a:ext uri="{FF2B5EF4-FFF2-40B4-BE49-F238E27FC236}">
                <a16:creationId xmlns:a16="http://schemas.microsoft.com/office/drawing/2014/main" id="{C9E994E7-3EAA-C671-5568-795DF23D39B3}"/>
              </a:ext>
            </a:extLst>
          </p:cNvPr>
          <p:cNvSpPr txBox="1">
            <a:spLocks/>
          </p:cNvSpPr>
          <p:nvPr/>
        </p:nvSpPr>
        <p:spPr>
          <a:xfrm>
            <a:off x="161403" y="2675849"/>
            <a:ext cx="3196125" cy="1451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7175" marR="0" lvl="0" indent="-214313" algn="l" rtl="0">
              <a:lnSpc>
                <a:spcPct val="100000"/>
              </a:lnSpc>
              <a:spcBef>
                <a:spcPts val="338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ts val="2400"/>
              <a:buFont typeface="Montserrat"/>
              <a:buChar char="▣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514350" marR="0" lvl="1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771525" marR="0" lvl="2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028700" marR="0" lvl="3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1285875" marR="0" lvl="4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1543050" marR="0" lvl="5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1800225" marR="0" lvl="6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2057400" marR="0" lvl="7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2314575" marR="0" lvl="8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El resultado busca mostrar de manera práctica </a:t>
            </a:r>
            <a:r>
              <a:rPr lang="es-ES" sz="800" b="1" dirty="0">
                <a:solidFill>
                  <a:schemeClr val="accent6"/>
                </a:solidFill>
              </a:rPr>
              <a:t>la factibilidad del retiro y sustitución del puente </a:t>
            </a:r>
            <a:r>
              <a:rPr lang="es-ES" sz="800" b="1" dirty="0" err="1">
                <a:solidFill>
                  <a:schemeClr val="accent6"/>
                </a:solidFill>
              </a:rPr>
              <a:t>AntiPeatonal</a:t>
            </a:r>
            <a:r>
              <a:rPr lang="es-ES" sz="800" b="1" dirty="0">
                <a:solidFill>
                  <a:schemeClr val="accent6"/>
                </a:solidFill>
              </a:rPr>
              <a:t> por un Cruce Seguro</a:t>
            </a:r>
            <a:r>
              <a:rPr lang="es-ES" sz="800" dirty="0">
                <a:solidFill>
                  <a:schemeClr val="accent6"/>
                </a:solidFill>
              </a:rPr>
              <a:t>, en función de las características del contexto inmediato y expresado en una acción posible a realizarse en un </a:t>
            </a:r>
            <a:r>
              <a:rPr lang="es-ES" sz="800" b="1" dirty="0">
                <a:solidFill>
                  <a:schemeClr val="accent6"/>
                </a:solidFill>
              </a:rPr>
              <a:t>Corto, Mediano o Largo Plazo, al existir muchos otros factores a atender más allá del espacial</a:t>
            </a:r>
            <a:r>
              <a:rPr lang="es-ES" sz="800" dirty="0">
                <a:solidFill>
                  <a:schemeClr val="accent6"/>
                </a:solidFill>
              </a:rPr>
              <a:t>.</a:t>
            </a:r>
            <a:endParaRPr lang="es-ES" sz="800" dirty="0"/>
          </a:p>
          <a:p>
            <a:pPr marL="0" indent="0">
              <a:lnSpc>
                <a:spcPct val="150000"/>
              </a:lnSpc>
              <a:buFont typeface="Montserrat"/>
              <a:buNone/>
            </a:pPr>
            <a:endParaRPr lang="es-ES" sz="1125" dirty="0">
              <a:solidFill>
                <a:schemeClr val="accent6"/>
              </a:solidFill>
            </a:endParaRPr>
          </a:p>
        </p:txBody>
      </p:sp>
      <p:sp>
        <p:nvSpPr>
          <p:cNvPr id="4" name="Google Shape;160;p17">
            <a:extLst>
              <a:ext uri="{FF2B5EF4-FFF2-40B4-BE49-F238E27FC236}">
                <a16:creationId xmlns:a16="http://schemas.microsoft.com/office/drawing/2014/main" id="{CDB6A238-8951-80B3-122C-F28621ABB413}"/>
              </a:ext>
            </a:extLst>
          </p:cNvPr>
          <p:cNvSpPr txBox="1">
            <a:spLocks/>
          </p:cNvSpPr>
          <p:nvPr/>
        </p:nvSpPr>
        <p:spPr>
          <a:xfrm>
            <a:off x="4780991" y="5652696"/>
            <a:ext cx="340839" cy="191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>
              <a:buSzPts val="1200"/>
            </a:pPr>
            <a:fld id="{00000000-1234-1234-1234-123412341234}" type="slidenum">
              <a:rPr lang="es-MX" smtClean="0"/>
              <a:pPr>
                <a:buSzPts val="1200"/>
              </a:pPr>
              <a:t>1</a:t>
            </a:fld>
            <a:endParaRPr lang="es-MX"/>
          </a:p>
        </p:txBody>
      </p:sp>
      <p:pic>
        <p:nvPicPr>
          <p:cNvPr id="5" name="Google Shape;162;p17">
            <a:extLst>
              <a:ext uri="{FF2B5EF4-FFF2-40B4-BE49-F238E27FC236}">
                <a16:creationId xmlns:a16="http://schemas.microsoft.com/office/drawing/2014/main" id="{F33A09BA-437D-E9A2-1F33-90C825627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009"/>
          <a:stretch/>
        </p:blipFill>
        <p:spPr>
          <a:xfrm>
            <a:off x="3491489" y="2926381"/>
            <a:ext cx="1630342" cy="2945164"/>
          </a:xfrm>
          <a:prstGeom prst="rect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" name="Google Shape;158;p17">
            <a:extLst>
              <a:ext uri="{FF2B5EF4-FFF2-40B4-BE49-F238E27FC236}">
                <a16:creationId xmlns:a16="http://schemas.microsoft.com/office/drawing/2014/main" id="{D31FF198-3283-BE5F-1DFC-652ABC1064C6}"/>
              </a:ext>
            </a:extLst>
          </p:cNvPr>
          <p:cNvSpPr txBox="1">
            <a:spLocks/>
          </p:cNvSpPr>
          <p:nvPr/>
        </p:nvSpPr>
        <p:spPr>
          <a:xfrm>
            <a:off x="161403" y="4127741"/>
            <a:ext cx="3153263" cy="545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s-MX" sz="1800" dirty="0">
                <a:solidFill>
                  <a:schemeClr val="accent1"/>
                </a:solidFill>
              </a:rPr>
              <a:t>Antecedentes</a:t>
            </a:r>
            <a:endParaRPr lang="es-MX" sz="1125" dirty="0">
              <a:solidFill>
                <a:schemeClr val="accent1"/>
              </a:solidFill>
            </a:endParaRPr>
          </a:p>
        </p:txBody>
      </p:sp>
      <p:sp>
        <p:nvSpPr>
          <p:cNvPr id="8" name="Google Shape;159;p17">
            <a:extLst>
              <a:ext uri="{FF2B5EF4-FFF2-40B4-BE49-F238E27FC236}">
                <a16:creationId xmlns:a16="http://schemas.microsoft.com/office/drawing/2014/main" id="{FCAB9787-D025-0B5B-D029-CB92CD124FE5}"/>
              </a:ext>
            </a:extLst>
          </p:cNvPr>
          <p:cNvSpPr txBox="1">
            <a:spLocks/>
          </p:cNvSpPr>
          <p:nvPr/>
        </p:nvSpPr>
        <p:spPr>
          <a:xfrm>
            <a:off x="161403" y="4705967"/>
            <a:ext cx="3153263" cy="1244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7175" marR="0" lvl="0" indent="-214313" algn="l" rtl="0">
              <a:lnSpc>
                <a:spcPct val="100000"/>
              </a:lnSpc>
              <a:spcBef>
                <a:spcPts val="338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ts val="2400"/>
              <a:buFont typeface="Montserrat"/>
              <a:buChar char="▣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514350" marR="0" lvl="1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771525" marR="0" lvl="2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028700" marR="0" lvl="3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1285875" marR="0" lvl="4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1543050" marR="0" lvl="5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1800225" marR="0" lvl="6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2057400" marR="0" lvl="7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2314575" marR="0" lvl="8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Esta calculadora nace de la necesidad de </a:t>
            </a:r>
            <a:r>
              <a:rPr lang="es-ES" sz="800" b="1" dirty="0">
                <a:solidFill>
                  <a:schemeClr val="accent6"/>
                </a:solidFill>
              </a:rPr>
              <a:t>hacer uso y evaluar datos recolectados </a:t>
            </a:r>
            <a:r>
              <a:rPr lang="es-ES" sz="800" dirty="0">
                <a:solidFill>
                  <a:schemeClr val="accent6"/>
                </a:solidFill>
              </a:rPr>
              <a:t>en la ciudad de Morelia, Michoacán, sobre los 56 puentes </a:t>
            </a:r>
            <a:r>
              <a:rPr lang="es-ES" sz="800" dirty="0" err="1">
                <a:solidFill>
                  <a:schemeClr val="accent6"/>
                </a:solidFill>
              </a:rPr>
              <a:t>antipeatonales</a:t>
            </a:r>
            <a:r>
              <a:rPr lang="es-ES" sz="800" dirty="0">
                <a:solidFill>
                  <a:schemeClr val="accent6"/>
                </a:solidFill>
              </a:rPr>
              <a:t> existentes en aquel entonces. Así, a través de </a:t>
            </a:r>
            <a:r>
              <a:rPr lang="es-ES" sz="800" dirty="0" err="1">
                <a:solidFill>
                  <a:schemeClr val="accent6"/>
                </a:solidFill>
              </a:rPr>
              <a:t>Bicivilízate</a:t>
            </a:r>
            <a:r>
              <a:rPr lang="es-ES" sz="800" dirty="0">
                <a:solidFill>
                  <a:schemeClr val="accent6"/>
                </a:solidFill>
              </a:rPr>
              <a:t> Michoacán A.C. se desarrolló una </a:t>
            </a:r>
            <a:r>
              <a:rPr lang="es-ES" sz="800" b="1" dirty="0">
                <a:solidFill>
                  <a:schemeClr val="accent6"/>
                </a:solidFill>
              </a:rPr>
              <a:t>metodología que ponderaba los datos recolectados sobre 4 factores principales</a:t>
            </a:r>
            <a:r>
              <a:rPr lang="es-ES" sz="800" dirty="0">
                <a:solidFill>
                  <a:schemeClr val="accent6"/>
                </a:solidFill>
              </a:rPr>
              <a:t>:</a:t>
            </a:r>
          </a:p>
        </p:txBody>
      </p:sp>
      <p:sp>
        <p:nvSpPr>
          <p:cNvPr id="9" name="Google Shape;160;p17">
            <a:extLst>
              <a:ext uri="{FF2B5EF4-FFF2-40B4-BE49-F238E27FC236}">
                <a16:creationId xmlns:a16="http://schemas.microsoft.com/office/drawing/2014/main" id="{3FA0D679-9CE7-2C89-F8B3-BF3946D52CA8}"/>
              </a:ext>
            </a:extLst>
          </p:cNvPr>
          <p:cNvSpPr txBox="1">
            <a:spLocks/>
          </p:cNvSpPr>
          <p:nvPr/>
        </p:nvSpPr>
        <p:spPr>
          <a:xfrm>
            <a:off x="4780991" y="8685776"/>
            <a:ext cx="340839" cy="191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75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>
              <a:buSzPts val="1200"/>
            </a:pPr>
            <a:fld id="{00000000-1234-1234-1234-123412341234}" type="slidenum">
              <a:rPr lang="es-MX" smtClean="0"/>
              <a:pPr>
                <a:buSzPts val="1200"/>
              </a:pPr>
              <a:t>1</a:t>
            </a:fld>
            <a:endParaRPr lang="es-MX"/>
          </a:p>
        </p:txBody>
      </p:sp>
      <p:pic>
        <p:nvPicPr>
          <p:cNvPr id="11" name="Google Shape;278;p28">
            <a:extLst>
              <a:ext uri="{FF2B5EF4-FFF2-40B4-BE49-F238E27FC236}">
                <a16:creationId xmlns:a16="http://schemas.microsoft.com/office/drawing/2014/main" id="{D6BBE7EE-74F5-8FB7-1461-EEDE9AB6811A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r="43010"/>
          <a:stretch/>
        </p:blipFill>
        <p:spPr>
          <a:xfrm>
            <a:off x="3465991" y="6602170"/>
            <a:ext cx="1373292" cy="2540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79;p28">
            <a:extLst>
              <a:ext uri="{FF2B5EF4-FFF2-40B4-BE49-F238E27FC236}">
                <a16:creationId xmlns:a16="http://schemas.microsoft.com/office/drawing/2014/main" id="{64B6ED31-AFDB-9F5C-F5EE-77A43A1F42E4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86058"/>
          <a:stretch/>
        </p:blipFill>
        <p:spPr>
          <a:xfrm>
            <a:off x="4807548" y="6602171"/>
            <a:ext cx="335953" cy="2540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68BB00B-FC1F-1B52-3615-5F8993213B4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043" r="16967"/>
          <a:stretch>
            <a:fillRect/>
          </a:stretch>
        </p:blipFill>
        <p:spPr>
          <a:xfrm>
            <a:off x="3465991" y="5904706"/>
            <a:ext cx="1677509" cy="69745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E9F16754-1A6D-FD39-9683-4F63EC881B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258" y="5983562"/>
            <a:ext cx="2762795" cy="898794"/>
          </a:xfrm>
          <a:prstGeom prst="rect">
            <a:avLst/>
          </a:prstGeom>
        </p:spPr>
      </p:pic>
      <p:sp>
        <p:nvSpPr>
          <p:cNvPr id="17" name="Google Shape;159;p17">
            <a:extLst>
              <a:ext uri="{FF2B5EF4-FFF2-40B4-BE49-F238E27FC236}">
                <a16:creationId xmlns:a16="http://schemas.microsoft.com/office/drawing/2014/main" id="{C40864C9-4267-3960-88EF-B17425822C4F}"/>
              </a:ext>
            </a:extLst>
          </p:cNvPr>
          <p:cNvSpPr txBox="1">
            <a:spLocks/>
          </p:cNvSpPr>
          <p:nvPr/>
        </p:nvSpPr>
        <p:spPr>
          <a:xfrm>
            <a:off x="161402" y="6915519"/>
            <a:ext cx="3153263" cy="165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7175" marR="0" lvl="0" indent="-214313" algn="l" rtl="0">
              <a:lnSpc>
                <a:spcPct val="100000"/>
              </a:lnSpc>
              <a:spcBef>
                <a:spcPts val="338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ts val="2400"/>
              <a:buFont typeface="Montserrat"/>
              <a:buChar char="▣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514350" marR="0" lvl="1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771525" marR="0" lvl="2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028700" marR="0" lvl="3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1285875" marR="0" lvl="4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1543050" marR="0" lvl="5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1800225" marR="0" lvl="6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2057400" marR="0" lvl="7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2314575" marR="0" lvl="8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s-ES" sz="800" dirty="0">
                <a:solidFill>
                  <a:schemeClr val="accent6"/>
                </a:solidFill>
              </a:rPr>
              <a:t>Esto a través de una tabla de Excel que contenía las formulas correspondientes para aplicar la ponderación realizada, dando prioridad a los datos en el siguiente orden: vialidad, zona o uso de suelo, características del puente y factores de riesgo. A través de esta, </a:t>
            </a:r>
            <a:r>
              <a:rPr lang="es-ES" sz="800" b="1" dirty="0">
                <a:solidFill>
                  <a:schemeClr val="accent6"/>
                </a:solidFill>
              </a:rPr>
              <a:t>se logró demostrar la factibilidad de retiro y posteriormente el derribo y sustitución de 2 puentes </a:t>
            </a:r>
            <a:r>
              <a:rPr lang="es-ES" sz="800" b="1" dirty="0" err="1">
                <a:solidFill>
                  <a:schemeClr val="accent6"/>
                </a:solidFill>
              </a:rPr>
              <a:t>antipeatonales</a:t>
            </a:r>
            <a:r>
              <a:rPr lang="es-ES" sz="800" b="1" dirty="0">
                <a:solidFill>
                  <a:schemeClr val="accent6"/>
                </a:solidFill>
              </a:rPr>
              <a:t> por cruces seguros</a:t>
            </a:r>
            <a:r>
              <a:rPr lang="es-ES" sz="800" dirty="0">
                <a:solidFill>
                  <a:schemeClr val="accent6"/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800" dirty="0">
                <a:solidFill>
                  <a:schemeClr val="accent6"/>
                </a:solidFill>
              </a:rPr>
              <a:t>Posteriormente, se desarrolló un Manual, el cual se presentó en el 11° Congreso Nacional de Ciclismo Urbano y se difundió junto con el formato y la tabla de Excel.</a:t>
            </a:r>
            <a:endParaRPr lang="es-E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>
          <a:extLst>
            <a:ext uri="{FF2B5EF4-FFF2-40B4-BE49-F238E27FC236}">
              <a16:creationId xmlns:a16="http://schemas.microsoft.com/office/drawing/2014/main" id="{A9BE8589-23B4-D216-B545-CEC8012B2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51;p16">
            <a:extLst>
              <a:ext uri="{FF2B5EF4-FFF2-40B4-BE49-F238E27FC236}">
                <a16:creationId xmlns:a16="http://schemas.microsoft.com/office/drawing/2014/main" id="{C03D4D11-799A-8E3A-4A44-CEDB229E57F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20255" y="8669601"/>
            <a:ext cx="1007150" cy="2786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63;p17">
            <a:extLst>
              <a:ext uri="{FF2B5EF4-FFF2-40B4-BE49-F238E27FC236}">
                <a16:creationId xmlns:a16="http://schemas.microsoft.com/office/drawing/2014/main" id="{EDF097A6-3DF3-0A50-13D9-D5D53AD5F7E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91098" y="8549884"/>
            <a:ext cx="518040" cy="51804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58;p17">
            <a:extLst>
              <a:ext uri="{FF2B5EF4-FFF2-40B4-BE49-F238E27FC236}">
                <a16:creationId xmlns:a16="http://schemas.microsoft.com/office/drawing/2014/main" id="{74D70950-8BD3-182D-BC56-5D7C2AC4B68F}"/>
              </a:ext>
            </a:extLst>
          </p:cNvPr>
          <p:cNvSpPr txBox="1">
            <a:spLocks/>
          </p:cNvSpPr>
          <p:nvPr/>
        </p:nvSpPr>
        <p:spPr>
          <a:xfrm>
            <a:off x="161403" y="0"/>
            <a:ext cx="4048647" cy="545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s-MX" sz="1800" dirty="0">
                <a:solidFill>
                  <a:schemeClr val="accent1"/>
                </a:solidFill>
              </a:rPr>
              <a:t>Metodología de evaluación</a:t>
            </a:r>
            <a:endParaRPr lang="es-MX" sz="1125" dirty="0">
              <a:solidFill>
                <a:schemeClr val="accent1"/>
              </a:solidFill>
            </a:endParaRPr>
          </a:p>
        </p:txBody>
      </p:sp>
      <p:sp>
        <p:nvSpPr>
          <p:cNvPr id="14" name="Google Shape;159;p17">
            <a:extLst>
              <a:ext uri="{FF2B5EF4-FFF2-40B4-BE49-F238E27FC236}">
                <a16:creationId xmlns:a16="http://schemas.microsoft.com/office/drawing/2014/main" id="{78F6ECFB-BA19-8DAF-848B-A7BC59B7DF09}"/>
              </a:ext>
            </a:extLst>
          </p:cNvPr>
          <p:cNvSpPr txBox="1">
            <a:spLocks/>
          </p:cNvSpPr>
          <p:nvPr/>
        </p:nvSpPr>
        <p:spPr>
          <a:xfrm>
            <a:off x="161403" y="578226"/>
            <a:ext cx="4750585" cy="3241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7175" marR="0" lvl="0" indent="-214313" algn="l" rtl="0">
              <a:lnSpc>
                <a:spcPct val="100000"/>
              </a:lnSpc>
              <a:spcBef>
                <a:spcPts val="338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ts val="2400"/>
              <a:buFont typeface="Montserrat"/>
              <a:buChar char="▣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514350" marR="0" lvl="1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771525" marR="0" lvl="2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028700" marR="0" lvl="3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1285875" marR="0" lvl="4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1543050" marR="0" lvl="5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1800225" marR="0" lvl="6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2057400" marR="0" lvl="7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2314575" marR="0" lvl="8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La siguiente metodología de evaluación de datos se desarrolló </a:t>
            </a:r>
            <a:r>
              <a:rPr lang="es-ES" sz="800" b="1" dirty="0">
                <a:solidFill>
                  <a:schemeClr val="accent6"/>
                </a:solidFill>
              </a:rPr>
              <a:t>analizando los factores urbanos de acuerdo con su nivel de impacto en la posible implementación de un cruce peatonal seguro </a:t>
            </a:r>
            <a:r>
              <a:rPr lang="es-ES" sz="800" dirty="0">
                <a:solidFill>
                  <a:schemeClr val="accent6"/>
                </a:solidFill>
              </a:rPr>
              <a:t>como sustitución y retiro de un puente </a:t>
            </a:r>
            <a:r>
              <a:rPr lang="es-ES" sz="800" dirty="0" err="1">
                <a:solidFill>
                  <a:schemeClr val="accent6"/>
                </a:solidFill>
              </a:rPr>
              <a:t>antipeatonal</a:t>
            </a:r>
            <a:r>
              <a:rPr lang="es-ES" sz="800" dirty="0">
                <a:solidFill>
                  <a:schemeClr val="accent6"/>
                </a:solidFill>
              </a:rPr>
              <a:t>. Para esto, se retomó de manera general la ponderación plasmada en el Manual mencionado anteriormente, y se realizó una simplificación en la selección de datos a tomar en cuenta, al ser una herramienta que busca ser utilizada de manera fácil y amplia en el territorio nacional o mundial.</a:t>
            </a:r>
          </a:p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A raíz de dicho análisis, se determinó que </a:t>
            </a:r>
            <a:r>
              <a:rPr lang="es-ES" sz="800" b="1" dirty="0">
                <a:solidFill>
                  <a:schemeClr val="accent6"/>
                </a:solidFill>
              </a:rPr>
              <a:t>los datos sobre la vialidad serían el factor con más valor al momento de implementar un cruce peatonal seguro</a:t>
            </a:r>
            <a:r>
              <a:rPr lang="es-ES" sz="800" dirty="0">
                <a:solidFill>
                  <a:schemeClr val="accent6"/>
                </a:solidFill>
              </a:rPr>
              <a:t>, pues el entorno físico inmediato puede abrir la posibilidad de contener soluciones de diseño peatonal accesible. De manera seguida, se posiciona el valor de los datos sobre equipamiento o uso de suelo y posteriormente los datos sobre el puente </a:t>
            </a:r>
            <a:r>
              <a:rPr lang="es-ES" sz="800" dirty="0" err="1">
                <a:solidFill>
                  <a:schemeClr val="accent6"/>
                </a:solidFill>
              </a:rPr>
              <a:t>antipeatonal</a:t>
            </a:r>
            <a:r>
              <a:rPr lang="es-ES" sz="800" dirty="0">
                <a:solidFill>
                  <a:schemeClr val="accent6"/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Consecuentemente, los datos se ponderaron de la siguiente manera, </a:t>
            </a:r>
            <a:r>
              <a:rPr lang="es-ES" sz="800" b="1" dirty="0">
                <a:solidFill>
                  <a:schemeClr val="accent6"/>
                </a:solidFill>
              </a:rPr>
              <a:t>cuya suma resulta en un porcentaje de 100.</a:t>
            </a:r>
          </a:p>
        </p:txBody>
      </p:sp>
      <p:sp>
        <p:nvSpPr>
          <p:cNvPr id="15" name="Google Shape;159;p17">
            <a:extLst>
              <a:ext uri="{FF2B5EF4-FFF2-40B4-BE49-F238E27FC236}">
                <a16:creationId xmlns:a16="http://schemas.microsoft.com/office/drawing/2014/main" id="{D66B5283-0EFF-2C31-EF9C-F377D5D35437}"/>
              </a:ext>
            </a:extLst>
          </p:cNvPr>
          <p:cNvSpPr txBox="1">
            <a:spLocks/>
          </p:cNvSpPr>
          <p:nvPr/>
        </p:nvSpPr>
        <p:spPr>
          <a:xfrm>
            <a:off x="196457" y="7469033"/>
            <a:ext cx="4680476" cy="147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7175" marR="0" lvl="0" indent="-214313" algn="l" rtl="0">
              <a:lnSpc>
                <a:spcPct val="100000"/>
              </a:lnSpc>
              <a:spcBef>
                <a:spcPts val="338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ts val="2400"/>
              <a:buFont typeface="Montserrat"/>
              <a:buChar char="▣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514350" marR="0" lvl="1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771525" marR="0" lvl="2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028700" marR="0" lvl="3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1285875" marR="0" lvl="4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1543050" marR="0" lvl="5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1800225" marR="0" lvl="6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2057400" marR="0" lvl="7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2314575" marR="0" lvl="8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El puntaje de 0 a 100 se buscó trasladar a un porcentaje de factibilidad con fines de narrativa que los </a:t>
            </a:r>
            <a:r>
              <a:rPr lang="es-ES" sz="800" b="1" dirty="0">
                <a:solidFill>
                  <a:schemeClr val="accent6"/>
                </a:solidFill>
              </a:rPr>
              <a:t>colectivos o actores sociales puedan utilizar de manera práctica en términos de comunicación social</a:t>
            </a:r>
            <a:r>
              <a:rPr lang="es-ES" sz="800" dirty="0">
                <a:solidFill>
                  <a:schemeClr val="accent6"/>
                </a:solidFill>
              </a:rPr>
              <a:t>, para lo cual, dicho porcentaje se categorizó en </a:t>
            </a:r>
            <a:r>
              <a:rPr lang="es-ES" sz="800" b="1" dirty="0">
                <a:solidFill>
                  <a:schemeClr val="accent6"/>
                </a:solidFill>
              </a:rPr>
              <a:t>plazos de factibilidad </a:t>
            </a:r>
            <a:r>
              <a:rPr lang="es-ES" sz="800" dirty="0">
                <a:solidFill>
                  <a:schemeClr val="accent6"/>
                </a:solidFill>
              </a:rPr>
              <a:t>de la siguiente manera:</a:t>
            </a:r>
          </a:p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0 a 30 Factibilidad a largo plazo</a:t>
            </a:r>
          </a:p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 dirty="0">
                <a:solidFill>
                  <a:schemeClr val="accent6"/>
                </a:solidFill>
              </a:rPr>
              <a:t>31 a 60 - Factibilidad a mediano plazo</a:t>
            </a:r>
          </a:p>
          <a:p>
            <a:pPr marL="0" indent="0">
              <a:lnSpc>
                <a:spcPct val="150000"/>
              </a:lnSpc>
              <a:buFont typeface="Montserrat"/>
              <a:buNone/>
            </a:pPr>
            <a:r>
              <a:rPr lang="es-ES" sz="800">
                <a:solidFill>
                  <a:schemeClr val="accent6"/>
                </a:solidFill>
              </a:rPr>
              <a:t>61 </a:t>
            </a:r>
            <a:r>
              <a:rPr lang="es-ES" sz="800" dirty="0">
                <a:solidFill>
                  <a:schemeClr val="accent6"/>
                </a:solidFill>
              </a:rPr>
              <a:t>a 100 - Factibilidad a corto plazo</a:t>
            </a:r>
          </a:p>
          <a:p>
            <a:pPr marL="0" indent="0">
              <a:lnSpc>
                <a:spcPct val="150000"/>
              </a:lnSpc>
              <a:buFont typeface="Montserrat"/>
              <a:buNone/>
            </a:pPr>
            <a:endParaRPr lang="es-ES" sz="800" b="1" dirty="0">
              <a:solidFill>
                <a:schemeClr val="accent6"/>
              </a:solidFill>
            </a:endParaRPr>
          </a:p>
        </p:txBody>
      </p:sp>
      <p:graphicFrame>
        <p:nvGraphicFramePr>
          <p:cNvPr id="17" name="Tabla 16">
            <a:extLst>
              <a:ext uri="{FF2B5EF4-FFF2-40B4-BE49-F238E27FC236}">
                <a16:creationId xmlns:a16="http://schemas.microsoft.com/office/drawing/2014/main" id="{5862EB87-1087-C423-C652-2302F9C38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668124"/>
              </p:ext>
            </p:extLst>
          </p:nvPr>
        </p:nvGraphicFramePr>
        <p:xfrm>
          <a:off x="231512" y="3398826"/>
          <a:ext cx="4680477" cy="3950490"/>
        </p:xfrm>
        <a:graphic>
          <a:graphicData uri="http://schemas.openxmlformats.org/drawingml/2006/table">
            <a:tbl>
              <a:tblPr/>
              <a:tblGrid>
                <a:gridCol w="1524861">
                  <a:extLst>
                    <a:ext uri="{9D8B030D-6E8A-4147-A177-3AD203B41FA5}">
                      <a16:colId xmlns:a16="http://schemas.microsoft.com/office/drawing/2014/main" val="2218927502"/>
                    </a:ext>
                  </a:extLst>
                </a:gridCol>
                <a:gridCol w="2449662">
                  <a:extLst>
                    <a:ext uri="{9D8B030D-6E8A-4147-A177-3AD203B41FA5}">
                      <a16:colId xmlns:a16="http://schemas.microsoft.com/office/drawing/2014/main" val="945575137"/>
                    </a:ext>
                  </a:extLst>
                </a:gridCol>
                <a:gridCol w="705954">
                  <a:extLst>
                    <a:ext uri="{9D8B030D-6E8A-4147-A177-3AD203B41FA5}">
                      <a16:colId xmlns:a16="http://schemas.microsoft.com/office/drawing/2014/main" val="27273550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ID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2467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Descripción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2467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Valor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246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082080"/>
                  </a:ext>
                </a:extLst>
              </a:tr>
              <a:tr h="208628">
                <a:tc gridSpan="2"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CARACTERÍSTICAS DE LA VIALIDAD</a:t>
                      </a:r>
                    </a:p>
                  </a:txBody>
                  <a:tcPr marL="0" marR="0" marT="13169" marB="13169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A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es-MX" sz="800" dirty="0">
                        <a:effectLst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DA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60</a:t>
                      </a:r>
                    </a:p>
                  </a:txBody>
                  <a:tcPr marL="19754" marR="19754" marT="13169" marB="13169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5920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ViaCarriles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Número de carriles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0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5202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ViaDistCruce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Distancia de cruce bajo el puente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10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09525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ViaDistSemaf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Distancia a un semáforo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7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717982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ViaBarreras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Barreras peatonales bajo el puente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8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738200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ViaCamellones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Número de camellones existentes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10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421514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ViaRevo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Reductores de velocidad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6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836941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ViaRevoTipo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Tipo de reductores de velocidad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553714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ViaVelPermi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Velocidad permitida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8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88975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ViaVelOper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Velocidad de operación en hora valle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8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092668"/>
                  </a:ext>
                </a:extLst>
              </a:tr>
              <a:tr h="203326">
                <a:tc gridSpan="2"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USO DE SUELO O EQUIPAMIENTOS PRÓXIMOS</a:t>
                      </a:r>
                    </a:p>
                  </a:txBody>
                  <a:tcPr marL="19754" marR="19754" marT="13169" marB="13169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25</a:t>
                      </a:r>
                    </a:p>
                  </a:txBody>
                  <a:tcPr marL="19754" marR="19754" marT="13169" marB="13169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812827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EquipNum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Número de equipamientos (en un radio de 250m)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10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6651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EquipDist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Distancia al equipamiento con mayor afluencia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10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599190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EquipTipo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Tipo del equipamiento con mayor afluencia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5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291842"/>
                  </a:ext>
                </a:extLst>
              </a:tr>
              <a:tr h="19784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CARACTERÍSTICAS DEL PUENTE</a:t>
                      </a:r>
                      <a:endParaRPr lang="es-MX" sz="800" dirty="0">
                        <a:effectLst/>
                      </a:endParaRPr>
                    </a:p>
                  </a:txBody>
                  <a:tcPr marL="19754" marR="19754" marT="13169" marB="13169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A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800" b="1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15</a:t>
                      </a:r>
                    </a:p>
                  </a:txBody>
                  <a:tcPr marL="19754" marR="19754" marT="13169" marB="13169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A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137216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PteObstBanq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Obstaculización de banqueta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3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5624661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PteAnchoAcc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Ancho de acceso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14770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PteTipoAcc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Tipo de acceso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4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062084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PteNumEsc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Cantidad de escalones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5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972110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PteLongCami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Longitud total caminada (incluyendo rampas)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2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577475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PtePendiente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Pendiente de la rampa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094917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PteDistDesc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Distancia entre descansos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2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963266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PteAnchoPas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ES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Ancho de la pasarela del puente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8644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PteCubierta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¿Cuenta con cubierta?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605722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PteIluminacion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Iluminación interior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627197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PtePubli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Publicidad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404166"/>
                  </a:ext>
                </a:extLst>
              </a:tr>
              <a:tr h="68212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 err="1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PtePubliVisib</a:t>
                      </a:r>
                      <a:endParaRPr lang="es-MX" sz="700" b="0" dirty="0">
                        <a:solidFill>
                          <a:srgbClr val="124676"/>
                        </a:solidFill>
                        <a:effectLst/>
                        <a:latin typeface="Montserrat" panose="00000500000000000000" pitchFamily="2" charset="0"/>
                      </a:endParaRP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Publicidad obstaculiza visibilidad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MX" sz="700" b="0" dirty="0">
                          <a:solidFill>
                            <a:srgbClr val="124676"/>
                          </a:solidFill>
                          <a:effectLst/>
                          <a:latin typeface="Montserrat" panose="00000500000000000000" pitchFamily="2" charset="0"/>
                        </a:rPr>
                        <a:t>1</a:t>
                      </a:r>
                    </a:p>
                  </a:txBody>
                  <a:tcPr marL="19754" marR="19754" marT="13169" marB="13169"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203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6783341"/>
      </p:ext>
    </p:extLst>
  </p:cSld>
  <p:clrMapOvr>
    <a:masterClrMapping/>
  </p:clrMapOvr>
</p:sld>
</file>

<file path=ppt/theme/theme1.xml><?xml version="1.0" encoding="utf-8"?>
<a:theme xmlns:a="http://schemas.openxmlformats.org/drawingml/2006/main" name="Desdemona template">
  <a:themeElements>
    <a:clrScheme name="PUENTES">
      <a:dk1>
        <a:srgbClr val="124676"/>
      </a:dk1>
      <a:lt1>
        <a:sysClr val="window" lastClr="FFFFFF"/>
      </a:lt1>
      <a:dk2>
        <a:srgbClr val="124676"/>
      </a:dk2>
      <a:lt2>
        <a:srgbClr val="FFFFFF"/>
      </a:lt2>
      <a:accent1>
        <a:srgbClr val="E4AB35"/>
      </a:accent1>
      <a:accent2>
        <a:srgbClr val="0092A9"/>
      </a:accent2>
      <a:accent3>
        <a:srgbClr val="CBDF9A"/>
      </a:accent3>
      <a:accent4>
        <a:srgbClr val="007DA1"/>
      </a:accent4>
      <a:accent5>
        <a:srgbClr val="E4AB35"/>
      </a:accent5>
      <a:accent6>
        <a:srgbClr val="124676"/>
      </a:accent6>
      <a:hlink>
        <a:srgbClr val="8F8F8F"/>
      </a:hlink>
      <a:folHlink>
        <a:srgbClr val="A5A5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1408</TotalTime>
  <Words>716</Words>
  <Application>Microsoft Office PowerPoint</Application>
  <PresentationFormat>Presentación en pantalla (16:9)</PresentationFormat>
  <Paragraphs>100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Montserrat</vt:lpstr>
      <vt:lpstr>Arial</vt:lpstr>
      <vt:lpstr>Desdemona template</vt:lpstr>
      <vt:lpstr>¿Qué es?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Factibilidad de cruce seguro</dc:title>
  <dc:creator>Nadia Figueroa</dc:creator>
  <cp:lastModifiedBy>Nadia Figueroa</cp:lastModifiedBy>
  <cp:revision>54</cp:revision>
  <dcterms:modified xsi:type="dcterms:W3CDTF">2026-05-06T22:46:03Z</dcterms:modified>
</cp:coreProperties>
</file>